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6"/>
  </p:notesMasterIdLst>
  <p:handoutMasterIdLst>
    <p:handoutMasterId r:id="rId27"/>
  </p:handoutMasterIdLst>
  <p:sldIdLst>
    <p:sldId id="274" r:id="rId3"/>
    <p:sldId id="276" r:id="rId4"/>
    <p:sldId id="425" r:id="rId5"/>
    <p:sldId id="406" r:id="rId6"/>
    <p:sldId id="407" r:id="rId7"/>
    <p:sldId id="408" r:id="rId8"/>
    <p:sldId id="409" r:id="rId9"/>
    <p:sldId id="429" r:id="rId10"/>
    <p:sldId id="426" r:id="rId11"/>
    <p:sldId id="427" r:id="rId12"/>
    <p:sldId id="414" r:id="rId13"/>
    <p:sldId id="428" r:id="rId14"/>
    <p:sldId id="431" r:id="rId15"/>
    <p:sldId id="430" r:id="rId16"/>
    <p:sldId id="432" r:id="rId17"/>
    <p:sldId id="421" r:id="rId18"/>
    <p:sldId id="417" r:id="rId19"/>
    <p:sldId id="422" r:id="rId20"/>
    <p:sldId id="423" r:id="rId21"/>
    <p:sldId id="424" r:id="rId22"/>
    <p:sldId id="433" r:id="rId23"/>
    <p:sldId id="434" r:id="rId24"/>
    <p:sldId id="405" r:id="rId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Intro" id="{709A2BE3-2D0E-4BDF-9E7B-B5B14B6C6981}">
          <p14:sldIdLst>
            <p14:sldId id="274"/>
            <p14:sldId id="276"/>
            <p14:sldId id="425"/>
          </p14:sldIdLst>
        </p14:section>
        <p14:section name="Course Overview" id="{91B4D171-E13C-4FEE-B30A-357F27338414}">
          <p14:sldIdLst>
            <p14:sldId id="406"/>
            <p14:sldId id="407"/>
            <p14:sldId id="408"/>
            <p14:sldId id="409"/>
            <p14:sldId id="429"/>
            <p14:sldId id="426"/>
            <p14:sldId id="427"/>
            <p14:sldId id="414"/>
            <p14:sldId id="428"/>
            <p14:sldId id="431"/>
            <p14:sldId id="430"/>
            <p14:sldId id="432"/>
            <p14:sldId id="421"/>
            <p14:sldId id="417"/>
            <p14:sldId id="422"/>
            <p14:sldId id="423"/>
            <p14:sldId id="424"/>
          </p14:sldIdLst>
        </p14:section>
        <p14:section name="Conclusion" id="{10E03AB1-9AA8-4E86-9A64-D741901E50A2}">
          <p14:sldIdLst>
            <p14:sldId id="433"/>
            <p14:sldId id="434"/>
            <p14:sldId id="40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73" d="100"/>
          <a:sy n="73" d="100"/>
        </p:scale>
        <p:origin x="-402" y="-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6/19/2018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19754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4220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47413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46847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163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xmlns="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xmlns="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xmlns="" val="277963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SoftUniJSWebMay2018/" TargetMode="External"/><Relationship Id="rId3" Type="http://schemas.openxmlformats.org/officeDocument/2006/relationships/hyperlink" Target="https://softuni.bg/courses/reactjs-fundamentals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softuni.bg/forum/categories/109/React-j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jetbrains.com/webstorm/" TargetMode="External"/><Relationship Id="rId4" Type="http://schemas.openxmlformats.org/officeDocument/2006/relationships/hyperlink" Target="https://code.visualstudio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uperhosting.bg/" TargetMode="External"/><Relationship Id="rId13" Type="http://schemas.openxmlformats.org/officeDocument/2006/relationships/image" Target="../media/image54.png"/><Relationship Id="rId18" Type="http://schemas.openxmlformats.org/officeDocument/2006/relationships/image" Target="../media/image57.png"/><Relationship Id="rId26" Type="http://schemas.openxmlformats.org/officeDocument/2006/relationships/image" Target="../media/image61.png"/><Relationship Id="rId3" Type="http://schemas.openxmlformats.org/officeDocument/2006/relationships/hyperlink" Target="https://softuni.bg/courses/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image" Target="../media/image51.png"/><Relationship Id="rId12" Type="http://schemas.openxmlformats.org/officeDocument/2006/relationships/hyperlink" Target="http://xs-software.com/" TargetMode="External"/><Relationship Id="rId17" Type="http://schemas.openxmlformats.org/officeDocument/2006/relationships/image" Target="../media/image56.png"/><Relationship Id="rId25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aeternity.com/" TargetMode="External"/><Relationship Id="rId20" Type="http://schemas.openxmlformats.org/officeDocument/2006/relationships/image" Target="../media/image58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oftwaregroup-bg.com/" TargetMode="External"/><Relationship Id="rId11" Type="http://schemas.openxmlformats.org/officeDocument/2006/relationships/image" Target="../media/image53.png"/><Relationship Id="rId24" Type="http://schemas.openxmlformats.org/officeDocument/2006/relationships/image" Target="../media/image60.png"/><Relationship Id="rId5" Type="http://schemas.openxmlformats.org/officeDocument/2006/relationships/image" Target="../media/image50.png"/><Relationship Id="rId15" Type="http://schemas.openxmlformats.org/officeDocument/2006/relationships/image" Target="../media/image55.png"/><Relationship Id="rId23" Type="http://schemas.openxmlformats.org/officeDocument/2006/relationships/hyperlink" Target="https://www.sbtech.com/" TargetMode="External"/><Relationship Id="rId10" Type="http://schemas.openxmlformats.org/officeDocument/2006/relationships/hyperlink" Target="https://netpeak.net/" TargetMode="External"/><Relationship Id="rId19" Type="http://schemas.openxmlformats.org/officeDocument/2006/relationships/hyperlink" Target="https://www.liebherr.com/en/deu/start/start-page.html" TargetMode="External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52.png"/><Relationship Id="rId14" Type="http://schemas.openxmlformats.org/officeDocument/2006/relationships/hyperlink" Target="http://www.indeavr.com/" TargetMode="External"/><Relationship Id="rId22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295/javascript-basics-january-2016" TargetMode="External"/><Relationship Id="rId2" Type="http://schemas.openxmlformats.org/officeDocument/2006/relationships/hyperlink" Target="https://softuni.bg/trainings/1271/web-fundamentals-html-css-november-201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ylokenov" TargetMode="External"/><Relationship Id="rId2" Type="http://schemas.openxmlformats.org/officeDocument/2006/relationships/hyperlink" Target="https://mytestedas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hyperlink" Target="https://linkedin.com/in/kenov" TargetMode="External"/><Relationship Id="rId4" Type="http://schemas.openxmlformats.org/officeDocument/2006/relationships/hyperlink" Target="https://www.facebook.com/ivaylo.keno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React.js Fundamentals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Course Overview,</a:t>
            </a:r>
          </a:p>
          <a:p>
            <a:r>
              <a:rPr lang="en-US" dirty="0"/>
              <a:t>Trainers, Evaluation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4872820" y="3807577"/>
            <a:ext cx="198240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React.js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Development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79719" y="4474016"/>
            <a:ext cx="4348694" cy="1774384"/>
          </a:xfrm>
          <a:prstGeom prst="rect">
            <a:avLst/>
          </a:prstGeom>
          <a:ln w="19050">
            <a:solidFill>
              <a:srgbClr val="00B0F0">
                <a:alpha val="30196"/>
              </a:srgb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08123" y="3543308"/>
            <a:ext cx="1567889" cy="1431406"/>
          </a:xfrm>
          <a:prstGeom prst="rect">
            <a:avLst/>
          </a:prstGeom>
        </p:spPr>
      </p:pic>
      <p:pic>
        <p:nvPicPr>
          <p:cNvPr id="20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8277879" y="3530830"/>
            <a:ext cx="1329310" cy="1329308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Viktor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Kostadinov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Training Director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Experienced Technical Trainer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Passionate about 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Programmed as a hobby since high school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Interests include astronomy and game development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85326" y="1645828"/>
            <a:ext cx="2800610" cy="280061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xmlns="" val="119795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React.js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28969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Lessons</a:t>
            </a:r>
            <a:r>
              <a:rPr lang="en-US" sz="3600" dirty="0"/>
              <a:t>: ~30 hours (onsite + videos)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Practical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sz="3600" dirty="0"/>
              <a:t> (in class): ~30 hours</a:t>
            </a:r>
          </a:p>
          <a:p>
            <a:pPr>
              <a:lnSpc>
                <a:spcPct val="120000"/>
              </a:lnSpc>
              <a:spcBef>
                <a:spcPts val="30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Project Defense</a:t>
            </a:r>
            <a:r>
              <a:rPr lang="en-US" sz="3600" dirty="0"/>
              <a:t>: 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Defense date: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15 July 2018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378E31E-907D-4682-B0A2-59B5BEB4CC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28012" y="3048000"/>
            <a:ext cx="2888293" cy="30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831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System for the Course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Project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90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only)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activities: 5%</a:t>
            </a:r>
          </a:p>
        </p:txBody>
      </p:sp>
      <p:pic>
        <p:nvPicPr>
          <p:cNvPr id="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52768" y="4038600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91B7847-606E-48DA-A244-435ABDF86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04212" y="1371600"/>
            <a:ext cx="2649772" cy="22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5674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searching online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Search Online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0979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through the </a:t>
            </a:r>
            <a:r>
              <a:rPr lang="en-US" dirty="0">
                <a:solidFill>
                  <a:schemeClr val="accent1"/>
                </a:solidFill>
              </a:rPr>
              <a:t>course page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8913812" y="2743201"/>
            <a:ext cx="2209799" cy="22097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116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4522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softuni.bg/courses/reactjs-fundamentals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softuni.bg/forum/categories/109/React-js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fb.com/groups/SoftUniJSWebMay2018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8122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Software Technologies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0065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xmlns="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8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799932" y="1345276"/>
            <a:ext cx="2123280" cy="212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43636" y="3509124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698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9000"/>
              </a:spcBef>
            </a:pPr>
            <a:r>
              <a:rPr lang="en-US" dirty="0">
                <a:solidFill>
                  <a:schemeClr val="accent1"/>
                </a:solidFill>
              </a:rPr>
              <a:t>Node.js </a:t>
            </a:r>
            <a:r>
              <a:rPr lang="en-US" dirty="0"/>
              <a:t>(Current Version)</a:t>
            </a:r>
          </a:p>
          <a:p>
            <a:pPr>
              <a:lnSpc>
                <a:spcPct val="110000"/>
              </a:lnSpc>
              <a:spcBef>
                <a:spcPts val="7800"/>
              </a:spcBef>
            </a:pPr>
            <a:r>
              <a:rPr lang="en-US" dirty="0"/>
              <a:t>Development Environment</a:t>
            </a:r>
          </a:p>
          <a:p>
            <a:pPr>
              <a:lnSpc>
                <a:spcPct val="110000"/>
              </a:lnSpc>
              <a:spcBef>
                <a:spcPts val="18600"/>
              </a:spcBef>
            </a:pPr>
            <a:r>
              <a:rPr lang="en-US" dirty="0"/>
              <a:t>Or an </a:t>
            </a:r>
            <a:r>
              <a:rPr lang="en-US" dirty="0">
                <a:solidFill>
                  <a:schemeClr val="accent1"/>
                </a:solidFill>
              </a:rPr>
              <a:t>IDE</a:t>
            </a:r>
            <a:r>
              <a:rPr lang="en-US" dirty="0"/>
              <a:t> of your choice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sp>
        <p:nvSpPr>
          <p:cNvPr id="5" name="Rounded Rectangle 6"/>
          <p:cNvSpPr/>
          <p:nvPr/>
        </p:nvSpPr>
        <p:spPr>
          <a:xfrm>
            <a:off x="1141412" y="1916061"/>
            <a:ext cx="9906000" cy="73116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wrap="square" lIns="108000" tIns="108000" rIns="108000" bIns="108000" anchor="ctr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https://nodejs.org/en/download/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6"/>
          <p:cNvSpPr/>
          <p:nvPr/>
        </p:nvSpPr>
        <p:spPr>
          <a:xfrm>
            <a:off x="1141412" y="5110515"/>
            <a:ext cx="4724400" cy="60448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wrap="square" lIns="108000" tIns="108000" rIns="108000" bIns="108000" anchor="ctr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https://code.visualstudio.com/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323012" y="5110514"/>
            <a:ext cx="4724400" cy="60448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wrap="square" lIns="108000" tIns="108000" rIns="108000" bIns="108000" anchor="ctr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https://jetbrains.com/webstorm/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25396" y="3412169"/>
            <a:ext cx="1556432" cy="15564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6183" y="3507613"/>
            <a:ext cx="1478057" cy="147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20035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008812" y="1295400"/>
            <a:ext cx="5003176" cy="4767176"/>
            <a:chOff x="7274741" y="1783165"/>
            <a:chExt cx="4634157" cy="4415564"/>
          </a:xfrm>
        </p:grpSpPr>
        <p:pic>
          <p:nvPicPr>
            <p:cNvPr id="13" name="Picture 12">
              <a:hlinkClick r:id="rId4"/>
              <a:extLst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9439815" y="1783165"/>
              <a:ext cx="2467918" cy="536932"/>
            </a:xfrm>
            <a:prstGeom prst="roundRect">
              <a:avLst>
                <a:gd name="adj" fmla="val 325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softEdge rad="0"/>
            </a:effectLst>
          </p:spPr>
        </p:pic>
        <p:pic>
          <p:nvPicPr>
            <p:cNvPr id="14" name="Picture 13">
              <a:hlinkClick r:id="rId6"/>
              <a:extLst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7274741" y="2448642"/>
              <a:ext cx="2801416" cy="653664"/>
            </a:xfrm>
            <a:prstGeom prst="roundRect">
              <a:avLst>
                <a:gd name="adj" fmla="val 4155"/>
              </a:avLst>
            </a:prstGeom>
          </p:spPr>
        </p:pic>
        <p:pic>
          <p:nvPicPr>
            <p:cNvPr id="15" name="Picture 14">
              <a:hlinkClick r:id="rId8"/>
              <a:extLst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10186210" y="3230850"/>
              <a:ext cx="1721523" cy="722243"/>
            </a:xfrm>
            <a:prstGeom prst="roundRect">
              <a:avLst>
                <a:gd name="adj" fmla="val 2634"/>
              </a:avLst>
            </a:prstGeom>
          </p:spPr>
        </p:pic>
        <p:pic>
          <p:nvPicPr>
            <p:cNvPr id="16" name="Picture 15">
              <a:hlinkClick r:id="rId10"/>
              <a:extLst/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274741" y="3230849"/>
              <a:ext cx="2801416" cy="722243"/>
            </a:xfrm>
            <a:prstGeom prst="roundRect">
              <a:avLst>
                <a:gd name="adj" fmla="val 5533"/>
              </a:avLst>
            </a:prstGeom>
          </p:spPr>
        </p:pic>
        <p:pic>
          <p:nvPicPr>
            <p:cNvPr id="17" name="Picture 16">
              <a:hlinkClick r:id="rId12"/>
              <a:extLst/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10188024" y="2448641"/>
              <a:ext cx="1720874" cy="653664"/>
            </a:xfrm>
            <a:prstGeom prst="roundRect">
              <a:avLst>
                <a:gd name="adj" fmla="val 3568"/>
              </a:avLst>
            </a:prstGeom>
          </p:spPr>
        </p:pic>
        <p:pic>
          <p:nvPicPr>
            <p:cNvPr id="18" name="Picture 17">
              <a:hlinkClick r:id="rId14"/>
              <a:extLst/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274741" y="1783165"/>
              <a:ext cx="2070634" cy="536932"/>
            </a:xfrm>
            <a:prstGeom prst="roundRect">
              <a:avLst>
                <a:gd name="adj" fmla="val 3378"/>
              </a:avLst>
            </a:prstGeom>
          </p:spPr>
        </p:pic>
        <p:pic>
          <p:nvPicPr>
            <p:cNvPr id="20" name="Picture 19">
              <a:hlinkClick r:id="rId16"/>
              <a:extLst/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116685" y="4851971"/>
              <a:ext cx="1792213" cy="1346758"/>
            </a:xfrm>
            <a:prstGeom prst="roundRect">
              <a:avLst>
                <a:gd name="adj" fmla="val 3461"/>
              </a:avLst>
            </a:prstGeom>
          </p:spPr>
        </p:pic>
        <p:pic>
          <p:nvPicPr>
            <p:cNvPr id="21" name="Picture 20">
              <a:extLst/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425439" y="4083176"/>
              <a:ext cx="1483459" cy="638712"/>
            </a:xfrm>
            <a:prstGeom prst="roundRect">
              <a:avLst>
                <a:gd name="adj" fmla="val 3586"/>
              </a:avLst>
            </a:prstGeom>
          </p:spPr>
        </p:pic>
        <p:pic>
          <p:nvPicPr>
            <p:cNvPr id="22" name="Picture 21">
              <a:hlinkClick r:id="rId19"/>
              <a:extLst/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276156" y="5604719"/>
              <a:ext cx="2705848" cy="594010"/>
            </a:xfrm>
            <a:prstGeom prst="roundRect">
              <a:avLst>
                <a:gd name="adj" fmla="val 5492"/>
              </a:avLst>
            </a:prstGeom>
          </p:spPr>
        </p:pic>
        <p:pic>
          <p:nvPicPr>
            <p:cNvPr id="24" name="Picture 23">
              <a:hlinkClick r:id="rId21"/>
              <a:extLst/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8864468" y="4074432"/>
              <a:ext cx="1433578" cy="647455"/>
            </a:xfrm>
            <a:prstGeom prst="roundRect">
              <a:avLst>
                <a:gd name="adj" fmla="val 4755"/>
              </a:avLst>
            </a:prstGeom>
          </p:spPr>
        </p:pic>
        <p:pic>
          <p:nvPicPr>
            <p:cNvPr id="25" name="Picture 24">
              <a:hlinkClick r:id="rId23"/>
              <a:extLst/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274741" y="4065688"/>
              <a:ext cx="1462334" cy="656199"/>
            </a:xfrm>
            <a:prstGeom prst="roundRect">
              <a:avLst>
                <a:gd name="adj" fmla="val 6970"/>
              </a:avLst>
            </a:prstGeom>
          </p:spPr>
        </p:pic>
        <p:pic>
          <p:nvPicPr>
            <p:cNvPr id="27" name="Picture 26">
              <a:hlinkClick r:id="rId25"/>
              <a:extLst/>
            </p:cNvPr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7276156" y="4866298"/>
              <a:ext cx="2705848" cy="594010"/>
            </a:xfrm>
            <a:prstGeom prst="roundRect">
              <a:avLst>
                <a:gd name="adj" fmla="val 6594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673719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7100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418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js</a:t>
            </a:r>
            <a:r>
              <a:rPr lang="en-US" sz="11500" b="1" dirty="0"/>
              <a:t>-web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51358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87144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Express.js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22612" y="1613452"/>
            <a:ext cx="5943600" cy="2425148"/>
          </a:xfrm>
          <a:prstGeom prst="rect">
            <a:avLst/>
          </a:prstGeom>
          <a:ln w="19050">
            <a:solidFill>
              <a:srgbClr val="00B0F0">
                <a:alpha val="30196"/>
              </a:srgb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46451" y="1960475"/>
            <a:ext cx="1896162" cy="1731102"/>
          </a:xfrm>
          <a:prstGeom prst="rect">
            <a:avLst/>
          </a:prstGeom>
        </p:spPr>
      </p:pic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1636711" y="1961633"/>
            <a:ext cx="1728788" cy="1728786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7694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875799" cy="557035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React.js Fundamentals </a:t>
            </a:r>
            <a:r>
              <a:rPr lang="en-US" dirty="0"/>
              <a:t>course provides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Fundamental understanding of JSX and React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Covers component-based architecture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Establishes Immutable UI concepts with Redux</a:t>
            </a:r>
          </a:p>
          <a:p>
            <a:pPr>
              <a:lnSpc>
                <a:spcPct val="115000"/>
              </a:lnSpc>
            </a:pPr>
            <a:r>
              <a:rPr lang="en-US" dirty="0"/>
              <a:t>What is </a:t>
            </a:r>
            <a:r>
              <a:rPr lang="en-US" b="1" dirty="0">
                <a:solidFill>
                  <a:schemeClr val="accent1"/>
                </a:solidFill>
              </a:rPr>
              <a:t>NOT</a:t>
            </a:r>
            <a:r>
              <a:rPr lang="en-US" dirty="0">
                <a:solidFill>
                  <a:schemeClr val="accent1"/>
                </a:solidFill>
              </a:rPr>
              <a:t> covered</a:t>
            </a:r>
            <a:r>
              <a:rPr lang="en-US" dirty="0"/>
              <a:t>?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JavaScript basics and REST communication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Optimization and Web Components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353715">
            <a:off x="8977940" y="2731128"/>
            <a:ext cx="1705808" cy="17058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73311" y="1302427"/>
            <a:ext cx="1334718" cy="1218532"/>
          </a:xfrm>
          <a:prstGeom prst="rect">
            <a:avLst/>
          </a:prstGeom>
        </p:spPr>
      </p:pic>
      <p:pic>
        <p:nvPicPr>
          <p:cNvPr id="12" name="Picture 2" descr="Резултат с изображение за miss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81947" y="4598670"/>
            <a:ext cx="1573530" cy="157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React.js</a:t>
            </a:r>
            <a:r>
              <a:rPr lang="en-US" dirty="0"/>
              <a:t>" course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/>
              <a:t>Take the HTML &amp; JavaScript courses at SoftUni first</a:t>
            </a:r>
            <a:r>
              <a:rPr lang="bg-BG" dirty="0"/>
              <a:t>: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https://softuni.bg/trainings/1271/web-fundamentals-html-css-november-2015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3"/>
              </a:rPr>
              <a:t>https://softuni.bg/trainings/1295/javascript-basics-january-2016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This course is OK for beginners, but requires previous coding skills</a:t>
            </a:r>
          </a:p>
          <a:p>
            <a:pPr>
              <a:spcBef>
                <a:spcPts val="1200"/>
              </a:spcBef>
            </a:pPr>
            <a:r>
              <a:rPr lang="en-US" dirty="0"/>
              <a:t>Requirements</a:t>
            </a:r>
          </a:p>
          <a:p>
            <a:pPr lvl="1"/>
            <a:r>
              <a:rPr lang="en-US" dirty="0"/>
              <a:t>HTML &amp; JS (ES 2016) coding skills – intermediate level</a:t>
            </a:r>
          </a:p>
          <a:p>
            <a:pPr lvl="1"/>
            <a:r>
              <a:rPr lang="en-US" dirty="0"/>
              <a:t>Computer English – entry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Not for Absolute Beginners</a:t>
            </a:r>
          </a:p>
        </p:txBody>
      </p:sp>
    </p:spTree>
    <p:extLst>
      <p:ext uri="{BB962C8B-B14F-4D97-AF65-F5344CB8AC3E}">
        <p14:creationId xmlns:p14="http://schemas.microsoft.com/office/powerpoint/2010/main" xmlns="" val="3835348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React.js overview, JSX syntax</a:t>
            </a:r>
          </a:p>
          <a:p>
            <a:pPr>
              <a:lnSpc>
                <a:spcPct val="120000"/>
              </a:lnSpc>
            </a:pPr>
            <a:r>
              <a:rPr lang="en-US" dirty="0"/>
              <a:t>Components, state, lifecycle</a:t>
            </a:r>
          </a:p>
          <a:p>
            <a:pPr>
              <a:lnSpc>
                <a:spcPct val="120000"/>
              </a:lnSpc>
            </a:pPr>
            <a:r>
              <a:rPr lang="en-US" dirty="0"/>
              <a:t>Events, forms, composition</a:t>
            </a:r>
          </a:p>
          <a:p>
            <a:pPr>
              <a:lnSpc>
                <a:spcPct val="120000"/>
              </a:lnSpc>
            </a:pPr>
            <a:r>
              <a:rPr lang="en-US" dirty="0"/>
              <a:t>Routing, higher order components</a:t>
            </a:r>
          </a:p>
          <a:p>
            <a:pPr>
              <a:lnSpc>
                <a:spcPct val="120000"/>
              </a:lnSpc>
            </a:pPr>
            <a:r>
              <a:rPr lang="en-US" dirty="0"/>
              <a:t>State management with Redux</a:t>
            </a:r>
          </a:p>
          <a:p>
            <a:pPr>
              <a:lnSpc>
                <a:spcPct val="120000"/>
              </a:lnSpc>
            </a:pPr>
            <a:r>
              <a:rPr lang="en-US" dirty="0"/>
              <a:t>Asynchronous data with Redux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25661">
            <a:off x="10020322" y="4992711"/>
            <a:ext cx="1251879" cy="1251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353715">
            <a:off x="8977940" y="2954464"/>
            <a:ext cx="1705808" cy="1705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73311" y="1302427"/>
            <a:ext cx="1334718" cy="121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8881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 descr="A close up of a toy&#10;&#10;Description generated with high confidence">
            <a:extLst>
              <a:ext uri="{FF2B5EF4-FFF2-40B4-BE49-F238E27FC236}">
                <a16:creationId xmlns:a16="http://schemas.microsoft.com/office/drawing/2014/main" xmlns="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94984" y="914400"/>
            <a:ext cx="4402000" cy="4402000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pPr algn="ctr"/>
            <a:r>
              <a:rPr lang="en-US" dirty="0"/>
              <a:t>The Trainers Team</a:t>
            </a:r>
          </a:p>
        </p:txBody>
      </p:sp>
    </p:spTree>
    <p:extLst>
      <p:ext uri="{BB962C8B-B14F-4D97-AF65-F5344CB8AC3E}">
        <p14:creationId xmlns:p14="http://schemas.microsoft.com/office/powerpoint/2010/main" xmlns="" val="2402725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066800"/>
            <a:ext cx="8648797" cy="545820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Ivaylo Kenov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Various job titles at the same time:</a:t>
            </a:r>
            <a:endParaRPr lang="bg-BG" dirty="0"/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Mathematical competitions champion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Full Stack Technical Trainer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Senior Software Developer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Solutions Architect &amp; Technical Lead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One-man army @ </a:t>
            </a:r>
            <a:r>
              <a:rPr lang="en-US" dirty="0">
                <a:hlinkClick r:id="rId2"/>
              </a:rPr>
              <a:t>https://MyTestedASP.NET</a:t>
            </a:r>
            <a:endParaRPr lang="en-US" dirty="0"/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{Insert Jot Title Here}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Contacts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3"/>
              </a:rPr>
              <a:t>https://github.com/ivaylokenov</a:t>
            </a:r>
            <a:r>
              <a:rPr lang="en-US" dirty="0"/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4"/>
              </a:rPr>
              <a:t>https://facebook.com/ivaylo.kenov</a:t>
            </a:r>
            <a:endParaRPr lang="en-US" dirty="0"/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hlinkClick r:id="rId5"/>
              </a:rPr>
              <a:t>https://linkedin.com/in/kenov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2" descr="https://scontent-fra3-1.xx.fbcdn.net/v/t1.0-9/13709848_10206661063425528_7932071725570569804_n.jpg?oh=4e746dfa5f10219a0868fec355b67a9b&amp;oe=58457DE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85326" y="1638901"/>
            <a:ext cx="2792095" cy="2792096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8901435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148</TotalTime>
  <Words>668</Words>
  <Application>Microsoft Office PowerPoint</Application>
  <PresentationFormat>Custom</PresentationFormat>
  <Paragraphs>169</Paragraphs>
  <Slides>23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SoftUni 16x9</vt:lpstr>
      <vt:lpstr>React.js Fundamentals</vt:lpstr>
      <vt:lpstr>Table of Contents</vt:lpstr>
      <vt:lpstr>Have a Question?</vt:lpstr>
      <vt:lpstr>Express.js Fundamentals</vt:lpstr>
      <vt:lpstr>Course Objectives</vt:lpstr>
      <vt:lpstr>Warning: Not for Absolute Beginners</vt:lpstr>
      <vt:lpstr>Course Topics</vt:lpstr>
      <vt:lpstr>The Trainers Team</vt:lpstr>
      <vt:lpstr>Trainers Team</vt:lpstr>
      <vt:lpstr>Trainers Team (2)</vt:lpstr>
      <vt:lpstr>React.js Fundamentals</vt:lpstr>
      <vt:lpstr>Training Duration</vt:lpstr>
      <vt:lpstr>Scoring System for the Course</vt:lpstr>
      <vt:lpstr>Learn to Search Online</vt:lpstr>
      <vt:lpstr>Homework Assignments</vt:lpstr>
      <vt:lpstr>Resources</vt:lpstr>
      <vt:lpstr>Your RFID Chip</vt:lpstr>
      <vt:lpstr>Course Web Site, Forum and FB Group</vt:lpstr>
      <vt:lpstr>The Software Technologies Slides and Videos</vt:lpstr>
      <vt:lpstr>Recommended Software</vt:lpstr>
      <vt:lpstr>Course Introduction</vt:lpstr>
      <vt:lpstr>License</vt:lpstr>
      <vt:lpstr>Trainings @ Software University (SoftUni)</vt:lpstr>
    </vt:vector>
  </TitlesOfParts>
  <Company>Software University (SoftUni)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ReactJS Course Overview</dc:title>
  <dc:subject>Software Development Course</dc:subject>
  <dc:creator>Software University Foundation</dc:creator>
  <cp:keywords>SoftUni, Software University, programming, software development, software engineering, course, javascript, react, redux, web</cp:keywords>
  <dc:description>Software University Foundation - http://softuni.foundation/</dc:description>
  <cp:lastModifiedBy>Потребител на Windows</cp:lastModifiedBy>
  <cp:revision>35</cp:revision>
  <dcterms:created xsi:type="dcterms:W3CDTF">2014-01-02T17:00:34Z</dcterms:created>
  <dcterms:modified xsi:type="dcterms:W3CDTF">2018-06-19T18:20:31Z</dcterms:modified>
  <cp:category>programming;computer programming;software development, javascript, web, react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